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4" r:id="rId6"/>
    <p:sldId id="263" r:id="rId7"/>
    <p:sldId id="261" r:id="rId8"/>
    <p:sldId id="271" r:id="rId9"/>
    <p:sldId id="270" r:id="rId10"/>
    <p:sldId id="272" r:id="rId11"/>
    <p:sldId id="268" r:id="rId12"/>
    <p:sldId id="262"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4660"/>
  </p:normalViewPr>
  <p:slideViewPr>
    <p:cSldViewPr snapToGrid="0">
      <p:cViewPr varScale="1">
        <p:scale>
          <a:sx n="67" d="100"/>
          <a:sy n="67" d="100"/>
        </p:scale>
        <p:origin x="3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11/9/2018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11/9/2018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BCF62-97A7-4984-B2CB-F1D4072D6097}"/>
              </a:ext>
            </a:extLst>
          </p:cNvPr>
          <p:cNvSpPr>
            <a:spLocks noGrp="1"/>
          </p:cNvSpPr>
          <p:nvPr>
            <p:ph type="ctrTitle"/>
          </p:nvPr>
        </p:nvSpPr>
        <p:spPr/>
        <p:txBody>
          <a:bodyPr/>
          <a:lstStyle/>
          <a:p>
            <a:r>
              <a:rPr lang="en-US" b="1" dirty="0"/>
              <a:t>Memory Frames: Contemporary Poetry and Memory </a:t>
            </a:r>
            <a:endParaRPr lang="en-US" dirty="0"/>
          </a:p>
        </p:txBody>
      </p:sp>
      <p:sp>
        <p:nvSpPr>
          <p:cNvPr id="3" name="Subtitle 2">
            <a:extLst>
              <a:ext uri="{FF2B5EF4-FFF2-40B4-BE49-F238E27FC236}">
                <a16:creationId xmlns:a16="http://schemas.microsoft.com/office/drawing/2014/main" id="{B7BCA059-58BD-4C68-ACDE-703F110FD48D}"/>
              </a:ext>
            </a:extLst>
          </p:cNvPr>
          <p:cNvSpPr>
            <a:spLocks noGrp="1"/>
          </p:cNvSpPr>
          <p:nvPr>
            <p:ph type="subTitle" idx="1"/>
          </p:nvPr>
        </p:nvSpPr>
        <p:spPr/>
        <p:txBody>
          <a:bodyPr>
            <a:normAutofit fontScale="92500" lnSpcReduction="20000"/>
          </a:bodyPr>
          <a:lstStyle/>
          <a:p>
            <a:r>
              <a:rPr lang="en-US" dirty="0"/>
              <a:t> </a:t>
            </a:r>
          </a:p>
          <a:p>
            <a:r>
              <a:rPr lang="en-US" sz="6600" dirty="0" err="1">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Esemplastic</a:t>
            </a:r>
            <a:r>
              <a:rPr lang="en-US" sz="6600"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Memory</a:t>
            </a:r>
          </a:p>
          <a:p>
            <a:endParaRPr lang="en-US" dirty="0"/>
          </a:p>
        </p:txBody>
      </p:sp>
      <p:sp>
        <p:nvSpPr>
          <p:cNvPr id="4" name="TextBox 3">
            <a:extLst>
              <a:ext uri="{FF2B5EF4-FFF2-40B4-BE49-F238E27FC236}">
                <a16:creationId xmlns:a16="http://schemas.microsoft.com/office/drawing/2014/main" id="{AEEF4BAD-A9F3-4C1D-89FF-1267187835A9}"/>
              </a:ext>
            </a:extLst>
          </p:cNvPr>
          <p:cNvSpPr txBox="1"/>
          <p:nvPr/>
        </p:nvSpPr>
        <p:spPr>
          <a:xfrm>
            <a:off x="1524000" y="5715000"/>
            <a:ext cx="9591675" cy="923330"/>
          </a:xfrm>
          <a:prstGeom prst="rect">
            <a:avLst/>
          </a:prstGeom>
          <a:noFill/>
        </p:spPr>
        <p:txBody>
          <a:bodyPr wrap="square" rtlCol="0">
            <a:spAutoFit/>
          </a:bodyPr>
          <a:lstStyle/>
          <a:p>
            <a:r>
              <a:rPr lang="en-US" dirty="0"/>
              <a:t>Nan Darbous Marthaller, Humanities Graduate Student</a:t>
            </a:r>
          </a:p>
          <a:p>
            <a:r>
              <a:rPr lang="en-US" dirty="0"/>
              <a:t>American Military University</a:t>
            </a:r>
          </a:p>
          <a:p>
            <a:r>
              <a:rPr lang="en-US" dirty="0"/>
              <a:t>November 2018</a:t>
            </a:r>
          </a:p>
        </p:txBody>
      </p:sp>
    </p:spTree>
    <p:extLst>
      <p:ext uri="{BB962C8B-B14F-4D97-AF65-F5344CB8AC3E}">
        <p14:creationId xmlns:p14="http://schemas.microsoft.com/office/powerpoint/2010/main" val="4148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5632" y="0"/>
            <a:ext cx="340636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pic>
        <p:nvPicPr>
          <p:cNvPr id="27" name="Picture 26">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59089"/>
            <a:ext cx="9107362" cy="321164"/>
          </a:xfrm>
          <a:prstGeom prst="rect">
            <a:avLst/>
          </a:prstGeom>
        </p:spPr>
      </p:pic>
      <p:sp>
        <p:nvSpPr>
          <p:cNvPr id="29" name="Rectangle 28">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910736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1" y="753228"/>
            <a:ext cx="7461844" cy="1080938"/>
          </a:xfrm>
        </p:spPr>
        <p:txBody>
          <a:bodyPr>
            <a:normAutofit/>
          </a:bodyPr>
          <a:lstStyle/>
          <a:p>
            <a:r>
              <a:rPr lang="en-US" dirty="0" err="1">
                <a:solidFill>
                  <a:srgbClr val="FFFFFF"/>
                </a:solidFill>
              </a:rPr>
              <a:t>Esemplastic</a:t>
            </a:r>
            <a:r>
              <a:rPr lang="en-US" dirty="0">
                <a:solidFill>
                  <a:srgbClr val="FFFFFF"/>
                </a:solidFill>
              </a:rPr>
              <a:t> Memory</a:t>
            </a:r>
          </a:p>
        </p:txBody>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80321" y="2336873"/>
            <a:ext cx="7768354" cy="4397302"/>
          </a:xfrm>
        </p:spPr>
        <p:txBody>
          <a:bodyPr>
            <a:noAutofit/>
          </a:bodyPr>
          <a:lstStyle/>
          <a:p>
            <a:r>
              <a:rPr lang="en-US" dirty="0"/>
              <a:t>“Literature is the creation of points of view beyond the body or present . . . for once we have created a literary voice or perception it is no longer grounded in a feeling and moving body . . . and becomes one with the flow of life” (Colebrook 85). </a:t>
            </a:r>
          </a:p>
          <a:p>
            <a:endParaRPr lang="en-US"/>
          </a:p>
          <a:p>
            <a:r>
              <a:rPr lang="en-US"/>
              <a:t>This transportation is evident in the description of memory by Bergson as he relates that when “we pass from pure perception to memory, we definitely abandon matter for spirit” (Bergson, MM 127).</a:t>
            </a:r>
            <a:endParaRPr lang="en-US" dirty="0"/>
          </a:p>
        </p:txBody>
      </p:sp>
    </p:spTree>
    <p:extLst>
      <p:ext uri="{BB962C8B-B14F-4D97-AF65-F5344CB8AC3E}">
        <p14:creationId xmlns:p14="http://schemas.microsoft.com/office/powerpoint/2010/main" val="36866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45AD9C-F21B-4046-AF68-07A246947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5F5BD6E-AB48-4A2D-AA03-D787D54FAF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pic>
        <p:nvPicPr>
          <p:cNvPr id="12" name="Picture 11">
            <a:extLst>
              <a:ext uri="{FF2B5EF4-FFF2-40B4-BE49-F238E27FC236}">
                <a16:creationId xmlns:a16="http://schemas.microsoft.com/office/drawing/2014/main" id="{3221115A-B66A-4D35-9D9F-97A91D887F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63704"/>
            <a:ext cx="10437812" cy="321164"/>
          </a:xfrm>
          <a:prstGeom prst="rect">
            <a:avLst/>
          </a:prstGeom>
        </p:spPr>
      </p:pic>
      <p:sp>
        <p:nvSpPr>
          <p:cNvPr id="14" name="Rectangle 13">
            <a:extLst>
              <a:ext uri="{FF2B5EF4-FFF2-40B4-BE49-F238E27FC236}">
                <a16:creationId xmlns:a16="http://schemas.microsoft.com/office/drawing/2014/main" id="{ABC72B1C-D4EE-45CF-A99C-0AD017C41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1" y="753228"/>
            <a:ext cx="9613861" cy="1080938"/>
          </a:xfrm>
        </p:spPr>
        <p:txBody>
          <a:bodyPr>
            <a:normAutofit/>
          </a:bodyPr>
          <a:lstStyle/>
          <a:p>
            <a:r>
              <a:rPr lang="en-US" dirty="0" err="1">
                <a:solidFill>
                  <a:srgbClr val="FFFFFF"/>
                </a:solidFill>
              </a:rPr>
              <a:t>Esemplastic</a:t>
            </a:r>
            <a:r>
              <a:rPr lang="en-US" dirty="0">
                <a:solidFill>
                  <a:srgbClr val="FFFFFF"/>
                </a:solidFill>
              </a:rPr>
              <a:t> Memory</a:t>
            </a:r>
          </a:p>
        </p:txBody>
      </p:sp>
      <p:pic>
        <p:nvPicPr>
          <p:cNvPr id="16" name="Picture 15">
            <a:extLst>
              <a:ext uri="{FF2B5EF4-FFF2-40B4-BE49-F238E27FC236}">
                <a16:creationId xmlns:a16="http://schemas.microsoft.com/office/drawing/2014/main" id="{38AB44AF-E52F-46C5-8C2C-8487AC8B1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a:extLst>
              <a:ext uri="{FF2B5EF4-FFF2-40B4-BE49-F238E27FC236}">
                <a16:creationId xmlns:a16="http://schemas.microsoft.com/office/drawing/2014/main" id="{A5B2FDF3-1FF8-4FBF-842A-4EA5719F3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9003"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6389DEC8-49B8-4778-BB47-FF48E8C5B6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5885714"/>
            <a:ext cx="10437812" cy="321164"/>
          </a:xfrm>
          <a:prstGeom prst="rect">
            <a:avLst/>
          </a:prstGeom>
        </p:spPr>
      </p:pic>
      <p:sp>
        <p:nvSpPr>
          <p:cNvPr id="22" name="Rectangle 21">
            <a:extLst>
              <a:ext uri="{FF2B5EF4-FFF2-40B4-BE49-F238E27FC236}">
                <a16:creationId xmlns:a16="http://schemas.microsoft.com/office/drawing/2014/main" id="{DF550B33-5759-49FD-90FC-11EA4ED58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80322" y="2437831"/>
            <a:ext cx="9311403" cy="3150308"/>
          </a:xfrm>
        </p:spPr>
        <p:txBody>
          <a:bodyPr>
            <a:normAutofit/>
          </a:bodyPr>
          <a:lstStyle/>
          <a:p>
            <a:endParaRPr lang="en-US" dirty="0"/>
          </a:p>
          <a:p>
            <a:r>
              <a:rPr lang="en-US" dirty="0"/>
              <a:t>“the poet and the novelist who express a mood certainly do not create it out of nothing” (Bergson, CM 112). </a:t>
            </a:r>
          </a:p>
        </p:txBody>
      </p:sp>
    </p:spTree>
    <p:extLst>
      <p:ext uri="{BB962C8B-B14F-4D97-AF65-F5344CB8AC3E}">
        <p14:creationId xmlns:p14="http://schemas.microsoft.com/office/powerpoint/2010/main" val="1256344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7765757F-11B2-4B46-A7DB-35AE5DE836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48" name="Rectangle 47">
              <a:extLst>
                <a:ext uri="{FF2B5EF4-FFF2-40B4-BE49-F238E27FC236}">
                  <a16:creationId xmlns:a16="http://schemas.microsoft.com/office/drawing/2014/main" id="{1461D6A8-8DB5-4F2B-BB76-482DE74ED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E453312A-CCFE-4882-B1B8-36D80B69CB37}"/>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51" name="Rectangle 50">
            <a:extLst>
              <a:ext uri="{FF2B5EF4-FFF2-40B4-BE49-F238E27FC236}">
                <a16:creationId xmlns:a16="http://schemas.microsoft.com/office/drawing/2014/main" id="{42F4BC0E-FC44-4F8D-A286-772EC2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002377"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2" y="753228"/>
            <a:ext cx="6106978" cy="1080938"/>
          </a:xfrm>
        </p:spPr>
        <p:txBody>
          <a:bodyPr>
            <a:normAutofit/>
          </a:bodyPr>
          <a:lstStyle/>
          <a:p>
            <a:r>
              <a:rPr lang="en-US" err="1"/>
              <a:t>Esemplastic</a:t>
            </a:r>
            <a:r>
              <a:rPr lang="en-US"/>
              <a:t> Memory</a:t>
            </a:r>
          </a:p>
        </p:txBody>
      </p:sp>
      <p:pic>
        <p:nvPicPr>
          <p:cNvPr id="53" name="Picture 52">
            <a:extLst>
              <a:ext uri="{FF2B5EF4-FFF2-40B4-BE49-F238E27FC236}">
                <a16:creationId xmlns:a16="http://schemas.microsoft.com/office/drawing/2014/main" id="{17BC5674-71CE-4D27-A8CE-35F18664DC3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040880" cy="202738"/>
          </a:xfrm>
          <a:prstGeom prst="rect">
            <a:avLst/>
          </a:prstGeom>
        </p:spPr>
      </p:pic>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80320" y="2121426"/>
            <a:ext cx="6264593" cy="4271137"/>
          </a:xfrm>
        </p:spPr>
        <p:txBody>
          <a:bodyPr>
            <a:noAutofit/>
          </a:bodyPr>
          <a:lstStyle/>
          <a:p>
            <a:r>
              <a:rPr lang="en-US" sz="2200" dirty="0"/>
              <a:t>In </a:t>
            </a:r>
            <a:r>
              <a:rPr lang="en-US" sz="2200" i="1" dirty="0"/>
              <a:t>Biographia </a:t>
            </a:r>
            <a:r>
              <a:rPr lang="en-US" sz="2200" i="1" dirty="0" err="1"/>
              <a:t>Literaria</a:t>
            </a:r>
            <a:r>
              <a:rPr lang="en-US" sz="2200" i="1" dirty="0"/>
              <a:t>, </a:t>
            </a:r>
            <a:r>
              <a:rPr lang="en-US" sz="2200" dirty="0"/>
              <a:t>Coleridge informs the reader of his past and his philosophies in his own words or word, literally -- </a:t>
            </a:r>
            <a:r>
              <a:rPr lang="en-US" sz="2200" dirty="0" err="1"/>
              <a:t>esemplastic</a:t>
            </a:r>
            <a:r>
              <a:rPr lang="en-US" sz="2200" dirty="0"/>
              <a:t>. </a:t>
            </a:r>
          </a:p>
          <a:p>
            <a:r>
              <a:rPr lang="en-US" sz="2200" dirty="0"/>
              <a:t>His grasp of language, as well as philosophical, scientific, and theological theories is coupled with his often random and chaotic poetic voice. </a:t>
            </a:r>
          </a:p>
          <a:p>
            <a:r>
              <a:rPr lang="en-US" sz="2200" dirty="0"/>
              <a:t>Bergson tells us that “[t]here comes a moment when the recollection thus brought down is capable of blending so well with the present perception that we cannot say where perception ends or where memory begins” (Bergson, MM 56).</a:t>
            </a:r>
          </a:p>
        </p:txBody>
      </p:sp>
      <p:pic>
        <p:nvPicPr>
          <p:cNvPr id="9" name="Picture 8" descr="A black and white photo of a person&#10;&#10;Description automatically generated">
            <a:extLst>
              <a:ext uri="{FF2B5EF4-FFF2-40B4-BE49-F238E27FC236}">
                <a16:creationId xmlns:a16="http://schemas.microsoft.com/office/drawing/2014/main" id="{FEFB81A0-D278-4398-BDC3-5368CAAF9DA0}"/>
              </a:ext>
            </a:extLst>
          </p:cNvPr>
          <p:cNvPicPr>
            <a:picLocks noChangeAspect="1"/>
          </p:cNvPicPr>
          <p:nvPr/>
        </p:nvPicPr>
        <p:blipFill rotWithShape="1">
          <a:blip r:embed="rId4"/>
          <a:srcRect t="15488" r="-2" b="29429"/>
          <a:stretch/>
        </p:blipFill>
        <p:spPr>
          <a:xfrm>
            <a:off x="7318966" y="484632"/>
            <a:ext cx="4495806" cy="3511948"/>
          </a:xfrm>
          <a:prstGeom prst="rect">
            <a:avLst/>
          </a:prstGeom>
        </p:spPr>
      </p:pic>
      <p:sp>
        <p:nvSpPr>
          <p:cNvPr id="55" name="Rectangle 54">
            <a:extLst>
              <a:ext uri="{FF2B5EF4-FFF2-40B4-BE49-F238E27FC236}">
                <a16:creationId xmlns:a16="http://schemas.microsoft.com/office/drawing/2014/main" id="{48FD054B-BEE8-4416-8DD7-DB8E6AF1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20109" y="4150596"/>
            <a:ext cx="1038557" cy="2231807"/>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erson posing for the camera&#10;&#10;Description generated with very high confidence">
            <a:extLst>
              <a:ext uri="{FF2B5EF4-FFF2-40B4-BE49-F238E27FC236}">
                <a16:creationId xmlns:a16="http://schemas.microsoft.com/office/drawing/2014/main" id="{F373D9A0-DE1C-4112-8682-28B83A5A5B9D}"/>
              </a:ext>
            </a:extLst>
          </p:cNvPr>
          <p:cNvPicPr>
            <a:picLocks noChangeAspect="1"/>
          </p:cNvPicPr>
          <p:nvPr/>
        </p:nvPicPr>
        <p:blipFill rotWithShape="1">
          <a:blip r:embed="rId5"/>
          <a:srcRect r="3395" b="-4"/>
          <a:stretch/>
        </p:blipFill>
        <p:spPr>
          <a:xfrm>
            <a:off x="8523258" y="4160756"/>
            <a:ext cx="3291514" cy="2231808"/>
          </a:xfrm>
          <a:prstGeom prst="rect">
            <a:avLst/>
          </a:prstGeom>
        </p:spPr>
      </p:pic>
    </p:spTree>
    <p:extLst>
      <p:ext uri="{BB962C8B-B14F-4D97-AF65-F5344CB8AC3E}">
        <p14:creationId xmlns:p14="http://schemas.microsoft.com/office/powerpoint/2010/main" val="650329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CCBB3C-9EF0-4502-820B-7569911A12BB}"/>
              </a:ext>
            </a:extLst>
          </p:cNvPr>
          <p:cNvPicPr>
            <a:picLocks noChangeAspect="1"/>
          </p:cNvPicPr>
          <p:nvPr/>
        </p:nvPicPr>
        <p:blipFill rotWithShape="1">
          <a:blip r:embed="rId2"/>
          <a:srcRect l="33833" t="16889" r="33167" b="7555"/>
          <a:stretch/>
        </p:blipFill>
        <p:spPr>
          <a:xfrm>
            <a:off x="379929" y="210127"/>
            <a:ext cx="4998720" cy="6437746"/>
          </a:xfrm>
          <a:prstGeom prst="rect">
            <a:avLst/>
          </a:prstGeom>
        </p:spPr>
      </p:pic>
      <p:sp>
        <p:nvSpPr>
          <p:cNvPr id="3" name="TextBox 2">
            <a:extLst>
              <a:ext uri="{FF2B5EF4-FFF2-40B4-BE49-F238E27FC236}">
                <a16:creationId xmlns:a16="http://schemas.microsoft.com/office/drawing/2014/main" id="{F90C2D35-5CF3-4885-834F-55384B4E6806}"/>
              </a:ext>
            </a:extLst>
          </p:cNvPr>
          <p:cNvSpPr txBox="1"/>
          <p:nvPr/>
        </p:nvSpPr>
        <p:spPr>
          <a:xfrm>
            <a:off x="6120129" y="5952218"/>
            <a:ext cx="5757545" cy="677108"/>
          </a:xfrm>
          <a:prstGeom prst="rect">
            <a:avLst/>
          </a:prstGeom>
          <a:noFill/>
        </p:spPr>
        <p:txBody>
          <a:bodyPr wrap="square" rtlCol="0">
            <a:spAutoFit/>
          </a:bodyPr>
          <a:lstStyle/>
          <a:p>
            <a:r>
              <a:rPr lang="en-US" sz="1000" dirty="0" err="1"/>
              <a:t>Doré</a:t>
            </a:r>
            <a:r>
              <a:rPr lang="en-US" sz="1000" dirty="0"/>
              <a:t>, Gustave</a:t>
            </a:r>
            <a:r>
              <a:rPr lang="en-US" sz="1000" i="1" dirty="0"/>
              <a:t>. The Rime of the Ancient Mariner</a:t>
            </a:r>
            <a:r>
              <a:rPr lang="en-US" sz="1000" dirty="0"/>
              <a:t>. University of Adelaide, South Australia,         17 December 2014.</a:t>
            </a:r>
            <a:r>
              <a:rPr lang="en-US" dirty="0"/>
              <a:t> </a:t>
            </a:r>
            <a:r>
              <a:rPr lang="en-US" sz="1000" dirty="0"/>
              <a:t>ebooks.adelaide.edu.au/c/coleridge/samuel_taylor/rime/ plates/plate06.jpg. Accessed 8 November 2018.</a:t>
            </a:r>
          </a:p>
        </p:txBody>
      </p:sp>
      <p:sp>
        <p:nvSpPr>
          <p:cNvPr id="4" name="Content Placeholder 2">
            <a:extLst>
              <a:ext uri="{FF2B5EF4-FFF2-40B4-BE49-F238E27FC236}">
                <a16:creationId xmlns:a16="http://schemas.microsoft.com/office/drawing/2014/main" id="{B5A8FD4C-9D2A-4BE1-AC60-BE6AAF44406E}"/>
              </a:ext>
            </a:extLst>
          </p:cNvPr>
          <p:cNvSpPr txBox="1">
            <a:spLocks/>
          </p:cNvSpPr>
          <p:nvPr/>
        </p:nvSpPr>
        <p:spPr>
          <a:xfrm>
            <a:off x="5872480" y="700578"/>
            <a:ext cx="4709795" cy="411316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200" i="1" dirty="0"/>
              <a:t>Biographia </a:t>
            </a:r>
            <a:r>
              <a:rPr lang="en-US" sz="2200" i="1" dirty="0" err="1"/>
              <a:t>Literaria</a:t>
            </a:r>
            <a:r>
              <a:rPr lang="en-US" sz="2200" dirty="0"/>
              <a:t> provides an opportunity to better understand the consciousness from which creative energy flows.</a:t>
            </a:r>
          </a:p>
          <a:p>
            <a:endParaRPr lang="en-US" sz="2200" dirty="0"/>
          </a:p>
          <a:p>
            <a:r>
              <a:rPr lang="en-US" sz="2200" dirty="0"/>
              <a:t>This understanding helps one appreciate the “</a:t>
            </a:r>
            <a:r>
              <a:rPr lang="en-US" sz="2200" dirty="0" err="1"/>
              <a:t>esemplastic</a:t>
            </a:r>
            <a:r>
              <a:rPr lang="en-US" sz="2200" dirty="0"/>
              <a:t>” meanderings of Coleridge at a deeper level.</a:t>
            </a:r>
          </a:p>
        </p:txBody>
      </p:sp>
    </p:spTree>
    <p:extLst>
      <p:ext uri="{BB962C8B-B14F-4D97-AF65-F5344CB8AC3E}">
        <p14:creationId xmlns:p14="http://schemas.microsoft.com/office/powerpoint/2010/main" val="147820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59A978-CAA5-45F2-9148-9776B724330B}"/>
              </a:ext>
            </a:extLst>
          </p:cNvPr>
          <p:cNvSpPr txBox="1"/>
          <p:nvPr/>
        </p:nvSpPr>
        <p:spPr>
          <a:xfrm>
            <a:off x="238124" y="247650"/>
            <a:ext cx="11572875" cy="6309420"/>
          </a:xfrm>
          <a:prstGeom prst="rect">
            <a:avLst/>
          </a:prstGeom>
          <a:noFill/>
        </p:spPr>
        <p:txBody>
          <a:bodyPr wrap="square" rtlCol="0">
            <a:spAutoFit/>
          </a:bodyPr>
          <a:lstStyle/>
          <a:p>
            <a:pPr algn="ctr"/>
            <a:r>
              <a:rPr lang="en-US" sz="1200" dirty="0"/>
              <a:t>Works Cited</a:t>
            </a:r>
          </a:p>
          <a:p>
            <a:endParaRPr lang="en-US" sz="1200" dirty="0"/>
          </a:p>
          <a:p>
            <a:r>
              <a:rPr lang="en-US" sz="1000" dirty="0"/>
              <a:t>Bergson, Henri. </a:t>
            </a:r>
            <a:r>
              <a:rPr lang="en-US" sz="1000" i="1" dirty="0"/>
              <a:t>Creative Evolution.</a:t>
            </a:r>
            <a:r>
              <a:rPr lang="en-US" sz="1000" dirty="0"/>
              <a:t> Translated by Arthur Mitchell PhD. Dover Publications, New York, 1911, 1998.</a:t>
            </a:r>
          </a:p>
          <a:p>
            <a:r>
              <a:rPr lang="en-US" sz="1000" dirty="0"/>
              <a:t>---. </a:t>
            </a:r>
            <a:r>
              <a:rPr lang="en-US" sz="1000" i="1" dirty="0"/>
              <a:t>The Creative Mind: An Introduction to Metaphysics.</a:t>
            </a:r>
            <a:r>
              <a:rPr lang="en-US" sz="1000" dirty="0"/>
              <a:t> Translated by Mabelle L. </a:t>
            </a:r>
            <a:r>
              <a:rPr lang="en-US" sz="1000" dirty="0" err="1"/>
              <a:t>Andison</a:t>
            </a:r>
            <a:r>
              <a:rPr lang="en-US" sz="1000" dirty="0"/>
              <a:t>. Dover Publications, New York, 1946, 2007.</a:t>
            </a:r>
          </a:p>
          <a:p>
            <a:r>
              <a:rPr lang="en-US" sz="1000" dirty="0"/>
              <a:t>---. </a:t>
            </a:r>
            <a:r>
              <a:rPr lang="en-US" sz="1000" i="1" dirty="0"/>
              <a:t>Matter and Memory</a:t>
            </a:r>
            <a:r>
              <a:rPr lang="en-US" sz="1000" dirty="0"/>
              <a:t>. Translated by Nancy Margaret Paul and W. Scott Palmer. Digireads.com Publishing, 2010.</a:t>
            </a:r>
          </a:p>
          <a:p>
            <a:endParaRPr lang="en-US" sz="1000" dirty="0"/>
          </a:p>
          <a:p>
            <a:r>
              <a:rPr lang="en-US" sz="1000" dirty="0"/>
              <a:t>Colebrook, Claire. “Narrative Happiness and the Meaning of Life.” </a:t>
            </a:r>
            <a:r>
              <a:rPr lang="en-US" sz="1000" i="1" dirty="0"/>
              <a:t>New Formations</a:t>
            </a:r>
            <a:r>
              <a:rPr lang="en-US" sz="1000" dirty="0"/>
              <a:t>, Winter 2007/2008, pp. 82-101. ProQuest Central.</a:t>
            </a:r>
          </a:p>
          <a:p>
            <a:endParaRPr lang="en-US" sz="1000" dirty="0"/>
          </a:p>
          <a:p>
            <a:r>
              <a:rPr lang="en-US" sz="1000" dirty="0"/>
              <a:t>Coleridge, Samuel Taylor. </a:t>
            </a:r>
            <a:r>
              <a:rPr lang="en-US" sz="1000" i="1" dirty="0"/>
              <a:t>Biographia </a:t>
            </a:r>
            <a:r>
              <a:rPr lang="en-US" sz="1000" i="1" dirty="0" err="1"/>
              <a:t>Literaria</a:t>
            </a:r>
            <a:r>
              <a:rPr lang="en-US" sz="1000" dirty="0"/>
              <a:t>, The Project Gutenberg, </a:t>
            </a:r>
            <a:r>
              <a:rPr lang="en-US" sz="1000" dirty="0" err="1"/>
              <a:t>EBook</a:t>
            </a:r>
            <a:r>
              <a:rPr lang="en-US" sz="1000" dirty="0"/>
              <a:t> #6081, 26 January 2013. gutenberg.org/files/6081/6081-h/6081-h.htm. Accessed 21 January 2018.</a:t>
            </a:r>
          </a:p>
          <a:p>
            <a:endParaRPr lang="en-US" sz="1000" dirty="0"/>
          </a:p>
          <a:p>
            <a:r>
              <a:rPr lang="en-US" sz="1000" dirty="0"/>
              <a:t>Cooley, Peter. “On Samuel Taylor Coleridge’s </a:t>
            </a:r>
            <a:r>
              <a:rPr lang="en-US" sz="1000" i="1" dirty="0"/>
              <a:t>Biographia </a:t>
            </a:r>
            <a:r>
              <a:rPr lang="en-US" sz="1000" i="1" dirty="0" err="1"/>
              <a:t>Literaria</a:t>
            </a:r>
            <a:r>
              <a:rPr lang="en-US" sz="1000" dirty="0"/>
              <a:t>.” </a:t>
            </a:r>
            <a:r>
              <a:rPr lang="en-US" sz="1000" i="1" dirty="0"/>
              <a:t>Old School</a:t>
            </a:r>
            <a:r>
              <a:rPr lang="en-US" sz="1000" dirty="0"/>
              <a:t>, Poetry Society of America. poetrysociety.org/</a:t>
            </a:r>
            <a:r>
              <a:rPr lang="en-US" sz="1000" dirty="0" err="1"/>
              <a:t>psa</a:t>
            </a:r>
            <a:r>
              <a:rPr lang="en-US" sz="1000" dirty="0"/>
              <a:t>/poetry/crossroads/</a:t>
            </a:r>
            <a:r>
              <a:rPr lang="en-US" sz="1000" dirty="0" err="1"/>
              <a:t>old_school</a:t>
            </a:r>
            <a:r>
              <a:rPr lang="en-US" sz="1000" dirty="0"/>
              <a:t>/</a:t>
            </a:r>
            <a:r>
              <a:rPr lang="en-US" sz="1000" dirty="0" err="1"/>
              <a:t>peter_cooley</a:t>
            </a:r>
            <a:r>
              <a:rPr lang="en-US" sz="1000" dirty="0"/>
              <a:t>/.                     Accessed 23 January 2018. </a:t>
            </a:r>
          </a:p>
          <a:p>
            <a:endParaRPr lang="en-US" sz="1000" dirty="0"/>
          </a:p>
          <a:p>
            <a:r>
              <a:rPr lang="en-US" sz="1000" dirty="0" err="1"/>
              <a:t>Doré</a:t>
            </a:r>
            <a:r>
              <a:rPr lang="en-US" sz="1000" dirty="0"/>
              <a:t>, Gustave</a:t>
            </a:r>
            <a:r>
              <a:rPr lang="en-US" sz="1000" i="1" dirty="0"/>
              <a:t>. The Rime of the Ancient Mariner</a:t>
            </a:r>
            <a:r>
              <a:rPr lang="en-US" sz="1000" dirty="0"/>
              <a:t>. University of Adelaide, South Australia, 17 December 2014. ebooks.adelaide.edu.au/c/</a:t>
            </a:r>
            <a:r>
              <a:rPr lang="en-US" sz="1000" dirty="0" err="1"/>
              <a:t>coleridge</a:t>
            </a:r>
            <a:r>
              <a:rPr lang="en-US" sz="1000" dirty="0"/>
              <a:t>/</a:t>
            </a:r>
            <a:r>
              <a:rPr lang="en-US" sz="1000" dirty="0" err="1"/>
              <a:t>samuel_taylor</a:t>
            </a:r>
            <a:r>
              <a:rPr lang="en-US" sz="1000" dirty="0"/>
              <a:t>/rime/ plates/plate06.jpg.   Accessed 8 November 2018.</a:t>
            </a:r>
          </a:p>
          <a:p>
            <a:endParaRPr lang="en-US" sz="1000" dirty="0"/>
          </a:p>
          <a:p>
            <a:r>
              <a:rPr lang="en-US" sz="1000" dirty="0"/>
              <a:t>Epp, Len. “Coleridge and the Non-empirical Imagination.” </a:t>
            </a:r>
            <a:r>
              <a:rPr lang="en-US" sz="1000" i="1" dirty="0"/>
              <a:t>Coleridge Bulletin</a:t>
            </a:r>
            <a:r>
              <a:rPr lang="en-US" sz="1000" dirty="0"/>
              <a:t>, New Series 16, Winter 2000, pp. 40-48. friendsofcoleridge.com/</a:t>
            </a:r>
            <a:r>
              <a:rPr lang="en-US" sz="1000" dirty="0" err="1"/>
              <a:t>MembersOnly</a:t>
            </a:r>
            <a:r>
              <a:rPr lang="en-US" sz="1000" dirty="0"/>
              <a:t>/Epp_NonEmpirical.html. Accessed         18 January 2018.</a:t>
            </a:r>
          </a:p>
          <a:p>
            <a:endParaRPr lang="en-US" sz="1000" dirty="0"/>
          </a:p>
          <a:p>
            <a:r>
              <a:rPr lang="en-US" sz="1000" dirty="0"/>
              <a:t>Gallant, James. “Coleridge, Poetry, and the ‘rage for disorder’.” The Fortnightly Review, France, 17 January 2017. fortnightlyreview.co.uk/2017/01/</a:t>
            </a:r>
            <a:r>
              <a:rPr lang="en-US" sz="1000" dirty="0" err="1"/>
              <a:t>coleridge</a:t>
            </a:r>
            <a:r>
              <a:rPr lang="en-US" sz="1000" dirty="0"/>
              <a:t>-and-order/. Accessed 19 February 2018.</a:t>
            </a:r>
          </a:p>
          <a:p>
            <a:endParaRPr lang="en-US" sz="1000" dirty="0"/>
          </a:p>
          <a:p>
            <a:r>
              <a:rPr lang="en-US" sz="1000" dirty="0" err="1"/>
              <a:t>Gendler</a:t>
            </a:r>
            <a:r>
              <a:rPr lang="en-US" sz="1000" dirty="0"/>
              <a:t>, Tamar. “Imagination.” </a:t>
            </a:r>
            <a:r>
              <a:rPr lang="en-US" sz="1000" i="1" dirty="0"/>
              <a:t>The Stanford Encyclopedia of Philosophy</a:t>
            </a:r>
            <a:r>
              <a:rPr lang="en-US" sz="1000" dirty="0"/>
              <a:t>, Edited by Edward N. </a:t>
            </a:r>
            <a:r>
              <a:rPr lang="en-US" sz="1000" dirty="0" err="1"/>
              <a:t>Zalta</a:t>
            </a:r>
            <a:r>
              <a:rPr lang="en-US" sz="1000" dirty="0"/>
              <a:t>, Winter 2016 Edition. plato.stanford.edu/entries/imagination/. Accessed 18 February 2018.</a:t>
            </a:r>
          </a:p>
          <a:p>
            <a:endParaRPr lang="en-US" sz="1000" dirty="0"/>
          </a:p>
          <a:p>
            <a:r>
              <a:rPr lang="en-US" sz="1000" dirty="0"/>
              <a:t>Haney, John Louis. The German Influence on Samuel Taylor Coleridge, Press of the New Era Printing Company, Lancaster, PA, 1902. books.google.com/books/download/</a:t>
            </a:r>
            <a:r>
              <a:rPr lang="en-US" sz="1000" dirty="0" err="1"/>
              <a:t>The_German_Influence_on_Samuel_Taylor_Co.pdf?id</a:t>
            </a:r>
            <a:r>
              <a:rPr lang="en-US" sz="1000" dirty="0"/>
              <a:t>=5J0dAAAAMAAJ&amp;output=</a:t>
            </a:r>
            <a:r>
              <a:rPr lang="en-US" sz="1000" dirty="0" err="1"/>
              <a:t>pdf&amp;sig</a:t>
            </a:r>
            <a:r>
              <a:rPr lang="en-US" sz="1000" dirty="0"/>
              <a:t>=ACfU3U1cair5kOxjsul2mSxYNpdQlE6aaQ. Accessed 19 February 2018.</a:t>
            </a:r>
          </a:p>
          <a:p>
            <a:endParaRPr lang="en-US" sz="1000" dirty="0"/>
          </a:p>
          <a:p>
            <a:r>
              <a:rPr lang="en-US" sz="1000" dirty="0"/>
              <a:t>Kearney, Richard. “Bachelard and the Epiphanic Instant.” </a:t>
            </a:r>
            <a:r>
              <a:rPr lang="en-US" sz="1000" i="1" dirty="0"/>
              <a:t>Philosophy Today</a:t>
            </a:r>
            <a:r>
              <a:rPr lang="en-US" sz="1000" dirty="0"/>
              <a:t>, SPEP Supplement 2008, Boston College, Chestnut Hill, MA, pp. 38-45.</a:t>
            </a:r>
          </a:p>
          <a:p>
            <a:endParaRPr lang="en-US" sz="1000" dirty="0"/>
          </a:p>
          <a:p>
            <a:r>
              <a:rPr lang="en-US" sz="1000" dirty="0"/>
              <a:t>Bain News Service. “Henri Bergson.” Library of Congress Prints and Photographs Division Washington, D.C. hdl.loc.gov/</a:t>
            </a:r>
            <a:r>
              <a:rPr lang="en-US" sz="1000" dirty="0" err="1"/>
              <a:t>loc.pnp</a:t>
            </a:r>
            <a:r>
              <a:rPr lang="en-US" sz="1000" dirty="0"/>
              <a:t>/ggbain.38388. Accessed 6 November 2018.</a:t>
            </a:r>
          </a:p>
          <a:p>
            <a:endParaRPr lang="en-US" sz="1000" dirty="0"/>
          </a:p>
          <a:p>
            <a:r>
              <a:rPr lang="en-US" sz="1000" dirty="0" err="1"/>
              <a:t>Raysor</a:t>
            </a:r>
            <a:r>
              <a:rPr lang="en-US" sz="1000" dirty="0"/>
              <a:t>, Thomas Middleton, editor. </a:t>
            </a:r>
            <a:r>
              <a:rPr lang="en-US" sz="1000" i="1" dirty="0"/>
              <a:t>Coleridge’s Miscellaneous Criticism</a:t>
            </a:r>
            <a:r>
              <a:rPr lang="en-US" sz="1000" dirty="0"/>
              <a:t>, Cambridge Harvard University Press, 1936. hdl.handle.net/2027/mdp.39015011431049. Accessed 12 February 2018.</a:t>
            </a:r>
          </a:p>
          <a:p>
            <a:endParaRPr lang="en-US" sz="1000" dirty="0"/>
          </a:p>
          <a:p>
            <a:r>
              <a:rPr lang="en-US" sz="1000" dirty="0"/>
              <a:t>Reith, Gerda. “In Search of Lost Time: Recall, Projection and the Phenomenology of Addiction.” </a:t>
            </a:r>
            <a:r>
              <a:rPr lang="en-US" sz="1000" i="1" dirty="0"/>
              <a:t>Time and Society</a:t>
            </a:r>
            <a:r>
              <a:rPr lang="en-US" sz="1000" dirty="0"/>
              <a:t>, 1 March 1999, vol. 8, no. 1, pp. 99-117. </a:t>
            </a:r>
          </a:p>
          <a:p>
            <a:endParaRPr lang="en-US" sz="1000" dirty="0"/>
          </a:p>
          <a:p>
            <a:r>
              <a:rPr lang="en-US" sz="1000" dirty="0"/>
              <a:t>“Samuel Taylor Coleridge 1772-1834.” The Poetry Foundation, Chicago, 2017. poetryfoundation.org/poets/</a:t>
            </a:r>
            <a:r>
              <a:rPr lang="en-US" sz="1000" dirty="0" err="1"/>
              <a:t>samuel-taylor-coleridge</a:t>
            </a:r>
            <a:r>
              <a:rPr lang="en-US" sz="1000" dirty="0"/>
              <a:t>. Accessed 9 Dec 2017.</a:t>
            </a:r>
          </a:p>
          <a:p>
            <a:endParaRPr lang="en-US" sz="1000" dirty="0"/>
          </a:p>
          <a:p>
            <a:r>
              <a:rPr lang="en-US" sz="1000" dirty="0"/>
              <a:t>Snyder, Alice Dorothea. </a:t>
            </a:r>
            <a:r>
              <a:rPr lang="en-US" sz="1000" i="1" dirty="0"/>
              <a:t>The Critical Principle of the Reconciliation of opposites as Employed by Coleridge</a:t>
            </a:r>
            <a:r>
              <a:rPr lang="en-US" sz="1000" dirty="0"/>
              <a:t>, </a:t>
            </a:r>
            <a:r>
              <a:rPr lang="en-US" sz="1000" dirty="0" err="1"/>
              <a:t>LibriVox</a:t>
            </a:r>
            <a:r>
              <a:rPr lang="en-US" sz="1000" dirty="0"/>
              <a:t>, 2018. archive.org/details/cu31924102776808. Accessed 18 January 2018.</a:t>
            </a:r>
          </a:p>
          <a:p>
            <a:endParaRPr lang="en-US" sz="1000" dirty="0"/>
          </a:p>
          <a:p>
            <a:r>
              <a:rPr lang="en-US" sz="1000" dirty="0"/>
              <a:t>Twain, Mark. “Mental Telegraphy. A Manuscript with a History.” </a:t>
            </a:r>
            <a:r>
              <a:rPr lang="en-US" sz="1000" i="1" dirty="0"/>
              <a:t>Harpers New Monthly Magazine,</a:t>
            </a:r>
            <a:r>
              <a:rPr lang="en-US" sz="1000" dirty="0"/>
              <a:t> New York, December 1891, pp. 95-104.</a:t>
            </a:r>
          </a:p>
        </p:txBody>
      </p:sp>
    </p:spTree>
    <p:extLst>
      <p:ext uri="{BB962C8B-B14F-4D97-AF65-F5344CB8AC3E}">
        <p14:creationId xmlns:p14="http://schemas.microsoft.com/office/powerpoint/2010/main" val="339841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B988D63-FA8B-436C-902E-E5005BC049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1" name="Rectangle 10">
              <a:extLst>
                <a:ext uri="{FF2B5EF4-FFF2-40B4-BE49-F238E27FC236}">
                  <a16:creationId xmlns:a16="http://schemas.microsoft.com/office/drawing/2014/main" id="{2FD177FB-983E-4035-8B7A-655342A7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596D9C3-C0FC-4500-A696-55B9F77BB7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 name="Picture 4" descr="A person posing for the camera&#10;&#10;Description generated with very high confidence">
            <a:extLst>
              <a:ext uri="{FF2B5EF4-FFF2-40B4-BE49-F238E27FC236}">
                <a16:creationId xmlns:a16="http://schemas.microsoft.com/office/drawing/2014/main" id="{90CEBD45-A243-474A-AA4C-256AF90776A8}"/>
              </a:ext>
            </a:extLst>
          </p:cNvPr>
          <p:cNvPicPr>
            <a:picLocks noChangeAspect="1"/>
          </p:cNvPicPr>
          <p:nvPr/>
        </p:nvPicPr>
        <p:blipFill rotWithShape="1">
          <a:blip r:embed="rId3"/>
          <a:srcRect l="11832" r="43831"/>
          <a:stretch/>
        </p:blipFill>
        <p:spPr>
          <a:xfrm>
            <a:off x="7547810" y="10"/>
            <a:ext cx="4641013" cy="6856310"/>
          </a:xfrm>
          <a:prstGeom prst="rect">
            <a:avLst/>
          </a:prstGeom>
          <a:ln>
            <a:noFill/>
          </a:ln>
          <a:effectLst/>
        </p:spPr>
      </p:pic>
      <p:sp>
        <p:nvSpPr>
          <p:cNvPr id="14" name="Rectangle 13">
            <a:extLst>
              <a:ext uri="{FF2B5EF4-FFF2-40B4-BE49-F238E27FC236}">
                <a16:creationId xmlns:a16="http://schemas.microsoft.com/office/drawing/2014/main" id="{C493E730-2044-49B5-A022-B8D6F359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07739DB-D3D8-4268-91E4-AE9B6F465F72}"/>
              </a:ext>
            </a:extLst>
          </p:cNvPr>
          <p:cNvSpPr>
            <a:spLocks noGrp="1"/>
          </p:cNvSpPr>
          <p:nvPr>
            <p:ph type="title"/>
          </p:nvPr>
        </p:nvSpPr>
        <p:spPr>
          <a:xfrm>
            <a:off x="680321" y="753228"/>
            <a:ext cx="7087552" cy="1080938"/>
          </a:xfrm>
        </p:spPr>
        <p:txBody>
          <a:bodyPr>
            <a:normAutofit fontScale="90000"/>
          </a:bodyPr>
          <a:lstStyle/>
          <a:p>
            <a:r>
              <a:rPr lang="en-US" sz="2300" dirty="0"/>
              <a:t> </a:t>
            </a:r>
            <a:br>
              <a:rPr lang="en-US" sz="2300" dirty="0"/>
            </a:br>
            <a:r>
              <a:rPr lang="en-US" sz="4000" dirty="0" err="1"/>
              <a:t>Esemplastic</a:t>
            </a:r>
            <a:r>
              <a:rPr lang="en-US" sz="4000" dirty="0"/>
              <a:t> Memory</a:t>
            </a:r>
            <a:br>
              <a:rPr lang="en-US" sz="2300" dirty="0"/>
            </a:br>
            <a:endParaRPr lang="en-US" sz="2300" dirty="0"/>
          </a:p>
        </p:txBody>
      </p:sp>
      <p:pic>
        <p:nvPicPr>
          <p:cNvPr id="16" name="Picture 15">
            <a:extLst>
              <a:ext uri="{FF2B5EF4-FFF2-40B4-BE49-F238E27FC236}">
                <a16:creationId xmlns:a16="http://schemas.microsoft.com/office/drawing/2014/main" id="{78976801-4346-4636-BA62-265C81DFE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750CC995-5138-4B8E-965B-0BC7DA3CBDC0}"/>
              </a:ext>
            </a:extLst>
          </p:cNvPr>
          <p:cNvSpPr>
            <a:spLocks noGrp="1"/>
          </p:cNvSpPr>
          <p:nvPr>
            <p:ph idx="1"/>
          </p:nvPr>
        </p:nvSpPr>
        <p:spPr>
          <a:xfrm>
            <a:off x="680321" y="2336873"/>
            <a:ext cx="6423211" cy="3599316"/>
          </a:xfrm>
        </p:spPr>
        <p:txBody>
          <a:bodyPr>
            <a:noAutofit/>
          </a:bodyPr>
          <a:lstStyle/>
          <a:p>
            <a:r>
              <a:rPr lang="en-US" dirty="0"/>
              <a:t>Samuel Taylor Coleridge wrote about the importance of memory 200 years ago in his autobiographical work, </a:t>
            </a:r>
            <a:r>
              <a:rPr lang="en-US" i="1" dirty="0"/>
              <a:t>Biographia </a:t>
            </a:r>
            <a:r>
              <a:rPr lang="en-US" i="1" dirty="0" err="1"/>
              <a:t>Literaria</a:t>
            </a:r>
            <a:r>
              <a:rPr lang="en-US" dirty="0"/>
              <a:t>. </a:t>
            </a:r>
          </a:p>
          <a:p>
            <a:endParaRPr lang="en-US" dirty="0"/>
          </a:p>
          <a:p>
            <a:r>
              <a:rPr lang="en-US" dirty="0"/>
              <a:t>The importance of these musings is not memory as most people think about memory—the memory that recalls facts and figures and other miscellany—but the esoteric, intuitive spark that reaches beyond the physical brain.</a:t>
            </a:r>
          </a:p>
        </p:txBody>
      </p:sp>
    </p:spTree>
    <p:extLst>
      <p:ext uri="{BB962C8B-B14F-4D97-AF65-F5344CB8AC3E}">
        <p14:creationId xmlns:p14="http://schemas.microsoft.com/office/powerpoint/2010/main" val="14670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45AD9C-F21B-4046-AF68-07A246947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5F5BD6E-AB48-4A2D-AA03-D787D54FAF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pic>
        <p:nvPicPr>
          <p:cNvPr id="12" name="Picture 11">
            <a:extLst>
              <a:ext uri="{FF2B5EF4-FFF2-40B4-BE49-F238E27FC236}">
                <a16:creationId xmlns:a16="http://schemas.microsoft.com/office/drawing/2014/main" id="{3221115A-B66A-4D35-9D9F-97A91D887F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63704"/>
            <a:ext cx="10437812" cy="321164"/>
          </a:xfrm>
          <a:prstGeom prst="rect">
            <a:avLst/>
          </a:prstGeom>
        </p:spPr>
      </p:pic>
      <p:sp>
        <p:nvSpPr>
          <p:cNvPr id="14" name="Rectangle 13">
            <a:extLst>
              <a:ext uri="{FF2B5EF4-FFF2-40B4-BE49-F238E27FC236}">
                <a16:creationId xmlns:a16="http://schemas.microsoft.com/office/drawing/2014/main" id="{ABC72B1C-D4EE-45CF-A99C-0AD017C41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1" y="753228"/>
            <a:ext cx="9613861" cy="1080938"/>
          </a:xfrm>
        </p:spPr>
        <p:txBody>
          <a:bodyPr>
            <a:normAutofit/>
          </a:bodyPr>
          <a:lstStyle/>
          <a:p>
            <a:r>
              <a:rPr lang="en-US" dirty="0" err="1">
                <a:solidFill>
                  <a:srgbClr val="FFFFFF"/>
                </a:solidFill>
              </a:rPr>
              <a:t>Esemplastic</a:t>
            </a:r>
            <a:r>
              <a:rPr lang="en-US" dirty="0">
                <a:solidFill>
                  <a:srgbClr val="FFFFFF"/>
                </a:solidFill>
              </a:rPr>
              <a:t> Memory</a:t>
            </a:r>
          </a:p>
        </p:txBody>
      </p:sp>
      <p:pic>
        <p:nvPicPr>
          <p:cNvPr id="16" name="Picture 15">
            <a:extLst>
              <a:ext uri="{FF2B5EF4-FFF2-40B4-BE49-F238E27FC236}">
                <a16:creationId xmlns:a16="http://schemas.microsoft.com/office/drawing/2014/main" id="{38AB44AF-E52F-46C5-8C2C-8487AC8B1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a:extLst>
              <a:ext uri="{FF2B5EF4-FFF2-40B4-BE49-F238E27FC236}">
                <a16:creationId xmlns:a16="http://schemas.microsoft.com/office/drawing/2014/main" id="{A5B2FDF3-1FF8-4FBF-842A-4EA5719F3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9003"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6389DEC8-49B8-4778-BB47-FF48E8C5B6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5885714"/>
            <a:ext cx="10437812" cy="321164"/>
          </a:xfrm>
          <a:prstGeom prst="rect">
            <a:avLst/>
          </a:prstGeom>
        </p:spPr>
      </p:pic>
      <p:sp>
        <p:nvSpPr>
          <p:cNvPr id="22" name="Rectangle 21">
            <a:extLst>
              <a:ext uri="{FF2B5EF4-FFF2-40B4-BE49-F238E27FC236}">
                <a16:creationId xmlns:a16="http://schemas.microsoft.com/office/drawing/2014/main" id="{DF550B33-5759-49FD-90FC-11EA4ED58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80322" y="2437831"/>
            <a:ext cx="9114023" cy="3150308"/>
          </a:xfrm>
        </p:spPr>
        <p:txBody>
          <a:bodyPr>
            <a:normAutofit/>
          </a:bodyPr>
          <a:lstStyle/>
          <a:p>
            <a:endParaRPr lang="en-US" dirty="0"/>
          </a:p>
          <a:p>
            <a:r>
              <a:rPr lang="en-US" dirty="0"/>
              <a:t>The inner voice of “Fancy” that frees the will and transports human consciousness beyond the boundaries of the material world is the inspiration that Coleridge attempts to capture and explain. </a:t>
            </a:r>
            <a:endParaRPr lang="en-US" sz="2000" dirty="0">
              <a:solidFill>
                <a:srgbClr val="FFFFFF"/>
              </a:solidFill>
            </a:endParaRPr>
          </a:p>
        </p:txBody>
      </p:sp>
    </p:spTree>
    <p:extLst>
      <p:ext uri="{BB962C8B-B14F-4D97-AF65-F5344CB8AC3E}">
        <p14:creationId xmlns:p14="http://schemas.microsoft.com/office/powerpoint/2010/main" val="29450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p:txBody>
          <a:bodyPr/>
          <a:lstStyle/>
          <a:p>
            <a:r>
              <a:rPr lang="en-US" dirty="0" err="1"/>
              <a:t>Esemplastic</a:t>
            </a:r>
            <a:r>
              <a:rPr lang="en-US" dirty="0"/>
              <a:t> Memory</a:t>
            </a:r>
          </a:p>
        </p:txBody>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3930977" y="2336873"/>
            <a:ext cx="6466788" cy="3599316"/>
          </a:xfrm>
        </p:spPr>
        <p:txBody>
          <a:bodyPr/>
          <a:lstStyle/>
          <a:p>
            <a:endParaRPr lang="en-US" dirty="0"/>
          </a:p>
          <a:p>
            <a:r>
              <a:rPr lang="en-US" dirty="0"/>
              <a:t>In his work </a:t>
            </a:r>
            <a:r>
              <a:rPr lang="en-US" i="1" dirty="0"/>
              <a:t>Creative Evolution</a:t>
            </a:r>
            <a:r>
              <a:rPr lang="en-US" dirty="0"/>
              <a:t>, Henri Bergson provides his ideas about the intellect, thought, illusion and his concept of </a:t>
            </a:r>
            <a:r>
              <a:rPr lang="en-US" b="1" dirty="0"/>
              <a:t>“élan vital” </a:t>
            </a:r>
            <a:r>
              <a:rPr lang="en-US" dirty="0"/>
              <a:t>(vital force or impulse of life) for which he is best known.</a:t>
            </a:r>
          </a:p>
          <a:p>
            <a:endParaRPr lang="en-US" dirty="0"/>
          </a:p>
          <a:p>
            <a:r>
              <a:rPr lang="en-US" cap="all" dirty="0"/>
              <a:t>é</a:t>
            </a:r>
            <a:r>
              <a:rPr lang="en-US" dirty="0"/>
              <a:t>lan vital supports his concept of “pure memory” – an intuitive source of spirit.</a:t>
            </a:r>
          </a:p>
          <a:p>
            <a:endParaRPr lang="en-US" dirty="0"/>
          </a:p>
          <a:p>
            <a:endParaRPr lang="en-US" dirty="0"/>
          </a:p>
          <a:p>
            <a:endParaRPr lang="en-US" dirty="0"/>
          </a:p>
          <a:p>
            <a:endParaRPr lang="en-US" dirty="0"/>
          </a:p>
          <a:p>
            <a:endParaRPr lang="en-US" dirty="0"/>
          </a:p>
        </p:txBody>
      </p:sp>
      <p:pic>
        <p:nvPicPr>
          <p:cNvPr id="5" name="Picture 4" descr="A black and white photo of a person&#10;&#10;Description generated with very high confidence">
            <a:extLst>
              <a:ext uri="{FF2B5EF4-FFF2-40B4-BE49-F238E27FC236}">
                <a16:creationId xmlns:a16="http://schemas.microsoft.com/office/drawing/2014/main" id="{2F98B024-F463-418D-9373-10781DA2BD3E}"/>
              </a:ext>
            </a:extLst>
          </p:cNvPr>
          <p:cNvPicPr>
            <a:picLocks noChangeAspect="1"/>
          </p:cNvPicPr>
          <p:nvPr/>
        </p:nvPicPr>
        <p:blipFill rotWithShape="1">
          <a:blip r:embed="rId2"/>
          <a:srcRect t="5270"/>
          <a:stretch/>
        </p:blipFill>
        <p:spPr>
          <a:xfrm flipH="1">
            <a:off x="-3618" y="1951347"/>
            <a:ext cx="3510390" cy="4913951"/>
          </a:xfrm>
          <a:prstGeom prst="rect">
            <a:avLst/>
          </a:prstGeom>
        </p:spPr>
      </p:pic>
    </p:spTree>
    <p:extLst>
      <p:ext uri="{BB962C8B-B14F-4D97-AF65-F5344CB8AC3E}">
        <p14:creationId xmlns:p14="http://schemas.microsoft.com/office/powerpoint/2010/main" val="13027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45AD9C-F21B-4046-AF68-07A246947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5F5BD6E-AB48-4A2D-AA03-D787D54FAF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pic>
        <p:nvPicPr>
          <p:cNvPr id="12" name="Picture 11">
            <a:extLst>
              <a:ext uri="{FF2B5EF4-FFF2-40B4-BE49-F238E27FC236}">
                <a16:creationId xmlns:a16="http://schemas.microsoft.com/office/drawing/2014/main" id="{3221115A-B66A-4D35-9D9F-97A91D887F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63704"/>
            <a:ext cx="10437812" cy="321164"/>
          </a:xfrm>
          <a:prstGeom prst="rect">
            <a:avLst/>
          </a:prstGeom>
        </p:spPr>
      </p:pic>
      <p:sp>
        <p:nvSpPr>
          <p:cNvPr id="14" name="Rectangle 13">
            <a:extLst>
              <a:ext uri="{FF2B5EF4-FFF2-40B4-BE49-F238E27FC236}">
                <a16:creationId xmlns:a16="http://schemas.microsoft.com/office/drawing/2014/main" id="{ABC72B1C-D4EE-45CF-A99C-0AD017C41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1" y="753228"/>
            <a:ext cx="9613861" cy="1080938"/>
          </a:xfrm>
        </p:spPr>
        <p:txBody>
          <a:bodyPr>
            <a:normAutofit/>
          </a:bodyPr>
          <a:lstStyle/>
          <a:p>
            <a:r>
              <a:rPr lang="en-US" dirty="0" err="1">
                <a:solidFill>
                  <a:srgbClr val="FFFFFF"/>
                </a:solidFill>
              </a:rPr>
              <a:t>Esemplastic</a:t>
            </a:r>
            <a:r>
              <a:rPr lang="en-US" dirty="0">
                <a:solidFill>
                  <a:srgbClr val="FFFFFF"/>
                </a:solidFill>
              </a:rPr>
              <a:t> Memory</a:t>
            </a:r>
          </a:p>
        </p:txBody>
      </p:sp>
      <p:pic>
        <p:nvPicPr>
          <p:cNvPr id="16" name="Picture 15">
            <a:extLst>
              <a:ext uri="{FF2B5EF4-FFF2-40B4-BE49-F238E27FC236}">
                <a16:creationId xmlns:a16="http://schemas.microsoft.com/office/drawing/2014/main" id="{38AB44AF-E52F-46C5-8C2C-8487AC8B1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a:extLst>
              <a:ext uri="{FF2B5EF4-FFF2-40B4-BE49-F238E27FC236}">
                <a16:creationId xmlns:a16="http://schemas.microsoft.com/office/drawing/2014/main" id="{A5B2FDF3-1FF8-4FBF-842A-4EA5719F3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9003"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6389DEC8-49B8-4778-BB47-FF48E8C5B6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5885714"/>
            <a:ext cx="10437812" cy="321164"/>
          </a:xfrm>
          <a:prstGeom prst="rect">
            <a:avLst/>
          </a:prstGeom>
        </p:spPr>
      </p:pic>
      <p:sp>
        <p:nvSpPr>
          <p:cNvPr id="22" name="Rectangle 21">
            <a:extLst>
              <a:ext uri="{FF2B5EF4-FFF2-40B4-BE49-F238E27FC236}">
                <a16:creationId xmlns:a16="http://schemas.microsoft.com/office/drawing/2014/main" id="{DF550B33-5759-49FD-90FC-11EA4ED58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80322" y="2437831"/>
            <a:ext cx="9114023" cy="3150308"/>
          </a:xfrm>
        </p:spPr>
        <p:txBody>
          <a:bodyPr>
            <a:normAutofit/>
          </a:bodyPr>
          <a:lstStyle/>
          <a:p>
            <a:endParaRPr lang="en-US" dirty="0"/>
          </a:p>
          <a:p>
            <a:r>
              <a:rPr lang="en-US" dirty="0"/>
              <a:t>“Fancy” or the “nisus </a:t>
            </a:r>
            <a:r>
              <a:rPr lang="en-US" dirty="0" err="1"/>
              <a:t>vitalis</a:t>
            </a:r>
            <a:r>
              <a:rPr lang="en-US" dirty="0"/>
              <a:t>” in the words of Coleridge</a:t>
            </a:r>
          </a:p>
          <a:p>
            <a:endParaRPr lang="en-US" dirty="0"/>
          </a:p>
          <a:p>
            <a:r>
              <a:rPr lang="en-US" dirty="0"/>
              <a:t>“</a:t>
            </a:r>
            <a:r>
              <a:rPr lang="en-US" cap="all" dirty="0"/>
              <a:t>é</a:t>
            </a:r>
            <a:r>
              <a:rPr lang="en-US" dirty="0"/>
              <a:t>lan vital” as described by Henri Bergson</a:t>
            </a:r>
            <a:endParaRPr lang="en-US" sz="2000" dirty="0">
              <a:solidFill>
                <a:srgbClr val="FFFFFF"/>
              </a:solidFill>
            </a:endParaRPr>
          </a:p>
        </p:txBody>
      </p:sp>
    </p:spTree>
    <p:extLst>
      <p:ext uri="{BB962C8B-B14F-4D97-AF65-F5344CB8AC3E}">
        <p14:creationId xmlns:p14="http://schemas.microsoft.com/office/powerpoint/2010/main" val="345862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B988D63-FA8B-436C-902E-E5005BC049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1" name="Rectangle 10">
              <a:extLst>
                <a:ext uri="{FF2B5EF4-FFF2-40B4-BE49-F238E27FC236}">
                  <a16:creationId xmlns:a16="http://schemas.microsoft.com/office/drawing/2014/main" id="{2FD177FB-983E-4035-8B7A-655342A7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596D9C3-C0FC-4500-A696-55B9F77BB7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 name="Picture 4" descr="A person posing for the camera&#10;&#10;Description generated with very high confidence">
            <a:extLst>
              <a:ext uri="{FF2B5EF4-FFF2-40B4-BE49-F238E27FC236}">
                <a16:creationId xmlns:a16="http://schemas.microsoft.com/office/drawing/2014/main" id="{90CEBD45-A243-474A-AA4C-256AF90776A8}"/>
              </a:ext>
            </a:extLst>
          </p:cNvPr>
          <p:cNvPicPr>
            <a:picLocks noChangeAspect="1"/>
          </p:cNvPicPr>
          <p:nvPr/>
        </p:nvPicPr>
        <p:blipFill rotWithShape="1">
          <a:blip r:embed="rId3"/>
          <a:srcRect l="11832" r="43831"/>
          <a:stretch/>
        </p:blipFill>
        <p:spPr>
          <a:xfrm>
            <a:off x="7547810" y="10"/>
            <a:ext cx="4641013" cy="6856310"/>
          </a:xfrm>
          <a:prstGeom prst="rect">
            <a:avLst/>
          </a:prstGeom>
          <a:ln>
            <a:noFill/>
          </a:ln>
          <a:effectLst/>
        </p:spPr>
      </p:pic>
      <p:sp>
        <p:nvSpPr>
          <p:cNvPr id="14" name="Rectangle 13">
            <a:extLst>
              <a:ext uri="{FF2B5EF4-FFF2-40B4-BE49-F238E27FC236}">
                <a16:creationId xmlns:a16="http://schemas.microsoft.com/office/drawing/2014/main" id="{C493E730-2044-49B5-A022-B8D6F359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07739DB-D3D8-4268-91E4-AE9B6F465F72}"/>
              </a:ext>
            </a:extLst>
          </p:cNvPr>
          <p:cNvSpPr>
            <a:spLocks noGrp="1"/>
          </p:cNvSpPr>
          <p:nvPr>
            <p:ph type="title"/>
          </p:nvPr>
        </p:nvSpPr>
        <p:spPr>
          <a:xfrm>
            <a:off x="680321" y="753228"/>
            <a:ext cx="7087552" cy="1080938"/>
          </a:xfrm>
        </p:spPr>
        <p:txBody>
          <a:bodyPr>
            <a:normAutofit fontScale="90000"/>
          </a:bodyPr>
          <a:lstStyle/>
          <a:p>
            <a:r>
              <a:rPr lang="en-US" sz="2300" dirty="0"/>
              <a:t> </a:t>
            </a:r>
            <a:br>
              <a:rPr lang="en-US" sz="2300" dirty="0"/>
            </a:br>
            <a:r>
              <a:rPr lang="en-US" sz="4000" dirty="0" err="1"/>
              <a:t>Esemplastic</a:t>
            </a:r>
            <a:r>
              <a:rPr lang="en-US" sz="4000" dirty="0"/>
              <a:t> Memory</a:t>
            </a:r>
            <a:br>
              <a:rPr lang="en-US" sz="2300" dirty="0"/>
            </a:br>
            <a:endParaRPr lang="en-US" sz="2300" dirty="0"/>
          </a:p>
        </p:txBody>
      </p:sp>
      <p:pic>
        <p:nvPicPr>
          <p:cNvPr id="16" name="Picture 15">
            <a:extLst>
              <a:ext uri="{FF2B5EF4-FFF2-40B4-BE49-F238E27FC236}">
                <a16:creationId xmlns:a16="http://schemas.microsoft.com/office/drawing/2014/main" id="{78976801-4346-4636-BA62-265C81DFE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750CC995-5138-4B8E-965B-0BC7DA3CBDC0}"/>
              </a:ext>
            </a:extLst>
          </p:cNvPr>
          <p:cNvSpPr>
            <a:spLocks noGrp="1"/>
          </p:cNvSpPr>
          <p:nvPr>
            <p:ph idx="1"/>
          </p:nvPr>
        </p:nvSpPr>
        <p:spPr>
          <a:xfrm>
            <a:off x="680321" y="2336872"/>
            <a:ext cx="6423211" cy="4368727"/>
          </a:xfrm>
        </p:spPr>
        <p:txBody>
          <a:bodyPr>
            <a:noAutofit/>
          </a:bodyPr>
          <a:lstStyle/>
          <a:p>
            <a:r>
              <a:rPr lang="en-US" dirty="0"/>
              <a:t>Chapter XIII of </a:t>
            </a:r>
            <a:r>
              <a:rPr lang="en-US" i="1" dirty="0"/>
              <a:t>Biographia </a:t>
            </a:r>
            <a:r>
              <a:rPr lang="en-US" i="1" dirty="0" err="1"/>
              <a:t>Literaria</a:t>
            </a:r>
            <a:r>
              <a:rPr lang="en-US" dirty="0"/>
              <a:t> is where we find the origin and definition of the word “</a:t>
            </a:r>
            <a:r>
              <a:rPr lang="en-US" dirty="0" err="1"/>
              <a:t>esemplastic</a:t>
            </a:r>
            <a:r>
              <a:rPr lang="en-US" dirty="0"/>
              <a:t>” as Coleridge relates, </a:t>
            </a:r>
          </a:p>
          <a:p>
            <a:r>
              <a:rPr lang="en-US" dirty="0"/>
              <a:t>“I constructed it myself from the Greek words, </a:t>
            </a:r>
            <a:r>
              <a:rPr lang="en-US" dirty="0" err="1"/>
              <a:t>eis</a:t>
            </a:r>
            <a:r>
              <a:rPr lang="en-US" dirty="0"/>
              <a:t> </a:t>
            </a:r>
            <a:r>
              <a:rPr lang="en-US" dirty="0" err="1"/>
              <a:t>en</a:t>
            </a:r>
            <a:r>
              <a:rPr lang="en-US" dirty="0"/>
              <a:t> </a:t>
            </a:r>
            <a:r>
              <a:rPr lang="en-US" dirty="0" err="1"/>
              <a:t>plattein</a:t>
            </a:r>
            <a:r>
              <a:rPr lang="en-US" dirty="0"/>
              <a:t>, to shape into one; because, having to convey a new sense, I thought that a new term would both aid the recollection of my meaning, and prevent its being confounded with the usual import of the word, imagination” (Coleridge, </a:t>
            </a:r>
            <a:r>
              <a:rPr lang="en-US" dirty="0" err="1"/>
              <a:t>ch.</a:t>
            </a:r>
            <a:r>
              <a:rPr lang="en-US" dirty="0"/>
              <a:t> X). </a:t>
            </a:r>
          </a:p>
        </p:txBody>
      </p:sp>
    </p:spTree>
    <p:extLst>
      <p:ext uri="{BB962C8B-B14F-4D97-AF65-F5344CB8AC3E}">
        <p14:creationId xmlns:p14="http://schemas.microsoft.com/office/powerpoint/2010/main" val="173035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p:txBody>
          <a:bodyPr/>
          <a:lstStyle/>
          <a:p>
            <a:r>
              <a:rPr lang="en-US" dirty="0" err="1"/>
              <a:t>Esemplastic</a:t>
            </a:r>
            <a:r>
              <a:rPr lang="en-US" dirty="0"/>
              <a:t> Memory</a:t>
            </a:r>
          </a:p>
        </p:txBody>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3930977" y="2336873"/>
            <a:ext cx="8022898" cy="3599316"/>
          </a:xfrm>
        </p:spPr>
        <p:txBody>
          <a:bodyPr>
            <a:normAutofit lnSpcReduction="10000"/>
          </a:bodyPr>
          <a:lstStyle/>
          <a:p>
            <a:endParaRPr lang="en-US" dirty="0"/>
          </a:p>
          <a:p>
            <a:r>
              <a:rPr lang="en-US" dirty="0"/>
              <a:t>“the way in which the memory works . . . [using the brain which] actualizes the useful memories . . . [and] keeps in the lower strata of the consciousness those which are of no use” (Bergson, CM 114). </a:t>
            </a:r>
          </a:p>
          <a:p>
            <a:endParaRPr lang="en-US" dirty="0"/>
          </a:p>
          <a:p>
            <a:r>
              <a:rPr lang="en-US" dirty="0"/>
              <a:t>“Pure memory” is that in which “Spirit borrows from matter the perceptions on which it feeds, and restores them to matter in the form of movements” (Bergson, MM 134).</a:t>
            </a:r>
          </a:p>
        </p:txBody>
      </p:sp>
      <p:pic>
        <p:nvPicPr>
          <p:cNvPr id="5" name="Picture 4" descr="A black and white photo of a person&#10;&#10;Description generated with very high confidence">
            <a:extLst>
              <a:ext uri="{FF2B5EF4-FFF2-40B4-BE49-F238E27FC236}">
                <a16:creationId xmlns:a16="http://schemas.microsoft.com/office/drawing/2014/main" id="{2F98B024-F463-418D-9373-10781DA2BD3E}"/>
              </a:ext>
            </a:extLst>
          </p:cNvPr>
          <p:cNvPicPr>
            <a:picLocks noChangeAspect="1"/>
          </p:cNvPicPr>
          <p:nvPr/>
        </p:nvPicPr>
        <p:blipFill rotWithShape="1">
          <a:blip r:embed="rId2"/>
          <a:srcRect t="5270"/>
          <a:stretch/>
        </p:blipFill>
        <p:spPr>
          <a:xfrm flipH="1">
            <a:off x="-3618" y="1951347"/>
            <a:ext cx="3510390" cy="4913951"/>
          </a:xfrm>
          <a:prstGeom prst="rect">
            <a:avLst/>
          </a:prstGeom>
        </p:spPr>
      </p:pic>
    </p:spTree>
    <p:extLst>
      <p:ext uri="{BB962C8B-B14F-4D97-AF65-F5344CB8AC3E}">
        <p14:creationId xmlns:p14="http://schemas.microsoft.com/office/powerpoint/2010/main" val="263623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45AD9C-F21B-4046-AF68-07A246947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5F5BD6E-AB48-4A2D-AA03-D787D54FAF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pic>
        <p:nvPicPr>
          <p:cNvPr id="12" name="Picture 11">
            <a:extLst>
              <a:ext uri="{FF2B5EF4-FFF2-40B4-BE49-F238E27FC236}">
                <a16:creationId xmlns:a16="http://schemas.microsoft.com/office/drawing/2014/main" id="{3221115A-B66A-4D35-9D9F-97A91D887F0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63704"/>
            <a:ext cx="10437812" cy="321164"/>
          </a:xfrm>
          <a:prstGeom prst="rect">
            <a:avLst/>
          </a:prstGeom>
        </p:spPr>
      </p:pic>
      <p:sp>
        <p:nvSpPr>
          <p:cNvPr id="14" name="Rectangle 13">
            <a:extLst>
              <a:ext uri="{FF2B5EF4-FFF2-40B4-BE49-F238E27FC236}">
                <a16:creationId xmlns:a16="http://schemas.microsoft.com/office/drawing/2014/main" id="{ABC72B1C-D4EE-45CF-A99C-0AD017C41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1" y="753228"/>
            <a:ext cx="9613861" cy="1080938"/>
          </a:xfrm>
        </p:spPr>
        <p:txBody>
          <a:bodyPr>
            <a:normAutofit/>
          </a:bodyPr>
          <a:lstStyle/>
          <a:p>
            <a:r>
              <a:rPr lang="en-US" dirty="0" err="1">
                <a:solidFill>
                  <a:srgbClr val="FFFFFF"/>
                </a:solidFill>
              </a:rPr>
              <a:t>Esemplastic</a:t>
            </a:r>
            <a:r>
              <a:rPr lang="en-US" dirty="0">
                <a:solidFill>
                  <a:srgbClr val="FFFFFF"/>
                </a:solidFill>
              </a:rPr>
              <a:t> Memory</a:t>
            </a:r>
          </a:p>
        </p:txBody>
      </p:sp>
      <p:pic>
        <p:nvPicPr>
          <p:cNvPr id="16" name="Picture 15">
            <a:extLst>
              <a:ext uri="{FF2B5EF4-FFF2-40B4-BE49-F238E27FC236}">
                <a16:creationId xmlns:a16="http://schemas.microsoft.com/office/drawing/2014/main" id="{38AB44AF-E52F-46C5-8C2C-8487AC8B1B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a:extLst>
              <a:ext uri="{FF2B5EF4-FFF2-40B4-BE49-F238E27FC236}">
                <a16:creationId xmlns:a16="http://schemas.microsoft.com/office/drawing/2014/main" id="{A5B2FDF3-1FF8-4FBF-842A-4EA5719F3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9003"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6389DEC8-49B8-4778-BB47-FF48E8C5B6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5885714"/>
            <a:ext cx="10437812" cy="321164"/>
          </a:xfrm>
          <a:prstGeom prst="rect">
            <a:avLst/>
          </a:prstGeom>
        </p:spPr>
      </p:pic>
      <p:sp>
        <p:nvSpPr>
          <p:cNvPr id="22" name="Rectangle 21">
            <a:extLst>
              <a:ext uri="{FF2B5EF4-FFF2-40B4-BE49-F238E27FC236}">
                <a16:creationId xmlns:a16="http://schemas.microsoft.com/office/drawing/2014/main" id="{DF550B33-5759-49FD-90FC-11EA4ED58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2CF0AF9-8863-4D03-8889-2358FF89AF1E}"/>
              </a:ext>
            </a:extLst>
          </p:cNvPr>
          <p:cNvSpPr>
            <a:spLocks noGrp="1"/>
          </p:cNvSpPr>
          <p:nvPr>
            <p:ph idx="1"/>
          </p:nvPr>
        </p:nvSpPr>
        <p:spPr>
          <a:xfrm>
            <a:off x="661894" y="2107336"/>
            <a:ext cx="9114023" cy="3625005"/>
          </a:xfrm>
        </p:spPr>
        <p:txBody>
          <a:bodyPr>
            <a:normAutofit/>
          </a:bodyPr>
          <a:lstStyle/>
          <a:p>
            <a:endParaRPr lang="en-US" dirty="0"/>
          </a:p>
          <a:p>
            <a:r>
              <a:rPr lang="en-US" dirty="0"/>
              <a:t>“Fancy” or the “nisus </a:t>
            </a:r>
            <a:r>
              <a:rPr lang="en-US" dirty="0" err="1"/>
              <a:t>vitalis</a:t>
            </a:r>
            <a:r>
              <a:rPr lang="en-US" dirty="0"/>
              <a:t>” in the words of Coleridge</a:t>
            </a:r>
          </a:p>
          <a:p>
            <a:endParaRPr lang="en-US" dirty="0"/>
          </a:p>
          <a:p>
            <a:r>
              <a:rPr lang="en-US" dirty="0"/>
              <a:t>“</a:t>
            </a:r>
            <a:r>
              <a:rPr lang="en-US" cap="all" dirty="0"/>
              <a:t>é</a:t>
            </a:r>
            <a:r>
              <a:rPr lang="en-US" dirty="0"/>
              <a:t>lan vital” as described by Henri Bergson</a:t>
            </a:r>
          </a:p>
          <a:p>
            <a:endParaRPr lang="en-US" sz="2000" dirty="0">
              <a:solidFill>
                <a:srgbClr val="FFFFFF"/>
              </a:solidFill>
            </a:endParaRPr>
          </a:p>
          <a:p>
            <a:r>
              <a:rPr lang="en-US" dirty="0"/>
              <a:t>Coleridge’s “</a:t>
            </a:r>
            <a:r>
              <a:rPr lang="en-US" dirty="0" err="1"/>
              <a:t>Esemplastic</a:t>
            </a:r>
            <a:r>
              <a:rPr lang="en-US" dirty="0"/>
              <a:t>”: “to shape into one”</a:t>
            </a:r>
          </a:p>
          <a:p>
            <a:endParaRPr lang="en-US" dirty="0">
              <a:solidFill>
                <a:srgbClr val="FFFFFF"/>
              </a:solidFill>
            </a:endParaRPr>
          </a:p>
          <a:p>
            <a:r>
              <a:rPr lang="en-US" dirty="0"/>
              <a:t>Bergson’s “Pure memory”: “Spirit borrows from matter”</a:t>
            </a:r>
          </a:p>
          <a:p>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137019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7765757F-11B2-4B46-A7DB-35AE5DE836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48" name="Rectangle 47">
              <a:extLst>
                <a:ext uri="{FF2B5EF4-FFF2-40B4-BE49-F238E27FC236}">
                  <a16:creationId xmlns:a16="http://schemas.microsoft.com/office/drawing/2014/main" id="{1461D6A8-8DB5-4F2B-BB76-482DE74ED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E453312A-CCFE-4882-B1B8-36D80B69CB37}"/>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51" name="Rectangle 50">
            <a:extLst>
              <a:ext uri="{FF2B5EF4-FFF2-40B4-BE49-F238E27FC236}">
                <a16:creationId xmlns:a16="http://schemas.microsoft.com/office/drawing/2014/main" id="{42F4BC0E-FC44-4F8D-A286-772EC2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002377"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66AB6E-889B-4000-B276-7F5E8483C119}"/>
              </a:ext>
            </a:extLst>
          </p:cNvPr>
          <p:cNvSpPr>
            <a:spLocks noGrp="1"/>
          </p:cNvSpPr>
          <p:nvPr>
            <p:ph type="title"/>
          </p:nvPr>
        </p:nvSpPr>
        <p:spPr>
          <a:xfrm>
            <a:off x="680322" y="753228"/>
            <a:ext cx="6106978" cy="1080938"/>
          </a:xfrm>
        </p:spPr>
        <p:txBody>
          <a:bodyPr>
            <a:normAutofit/>
          </a:bodyPr>
          <a:lstStyle/>
          <a:p>
            <a:r>
              <a:rPr lang="en-US" err="1"/>
              <a:t>Esemplastic</a:t>
            </a:r>
            <a:r>
              <a:rPr lang="en-US"/>
              <a:t> Memory</a:t>
            </a:r>
          </a:p>
        </p:txBody>
      </p:sp>
      <p:pic>
        <p:nvPicPr>
          <p:cNvPr id="53" name="Picture 52">
            <a:extLst>
              <a:ext uri="{FF2B5EF4-FFF2-40B4-BE49-F238E27FC236}">
                <a16:creationId xmlns:a16="http://schemas.microsoft.com/office/drawing/2014/main" id="{17BC5674-71CE-4D27-A8CE-35F18664DC3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040880" cy="202738"/>
          </a:xfrm>
          <a:prstGeom prst="rect">
            <a:avLst/>
          </a:prstGeom>
        </p:spPr>
      </p:pic>
      <p:pic>
        <p:nvPicPr>
          <p:cNvPr id="9" name="Picture 8" descr="A black and white photo of a person&#10;&#10;Description automatically generated">
            <a:extLst>
              <a:ext uri="{FF2B5EF4-FFF2-40B4-BE49-F238E27FC236}">
                <a16:creationId xmlns:a16="http://schemas.microsoft.com/office/drawing/2014/main" id="{FEFB81A0-D278-4398-BDC3-5368CAAF9DA0}"/>
              </a:ext>
            </a:extLst>
          </p:cNvPr>
          <p:cNvPicPr>
            <a:picLocks noChangeAspect="1"/>
          </p:cNvPicPr>
          <p:nvPr/>
        </p:nvPicPr>
        <p:blipFill rotWithShape="1">
          <a:blip r:embed="rId4"/>
          <a:srcRect t="15488" r="-2" b="29429"/>
          <a:stretch/>
        </p:blipFill>
        <p:spPr>
          <a:xfrm>
            <a:off x="7318966" y="484632"/>
            <a:ext cx="4495806" cy="3511948"/>
          </a:xfrm>
          <a:prstGeom prst="rect">
            <a:avLst/>
          </a:prstGeom>
        </p:spPr>
      </p:pic>
      <p:sp>
        <p:nvSpPr>
          <p:cNvPr id="55" name="Rectangle 54">
            <a:extLst>
              <a:ext uri="{FF2B5EF4-FFF2-40B4-BE49-F238E27FC236}">
                <a16:creationId xmlns:a16="http://schemas.microsoft.com/office/drawing/2014/main" id="{48FD054B-BEE8-4416-8DD7-DB8E6AF1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20109" y="4150596"/>
            <a:ext cx="1038557" cy="2231807"/>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erson posing for the camera&#10;&#10;Description generated with very high confidence">
            <a:extLst>
              <a:ext uri="{FF2B5EF4-FFF2-40B4-BE49-F238E27FC236}">
                <a16:creationId xmlns:a16="http://schemas.microsoft.com/office/drawing/2014/main" id="{F373D9A0-DE1C-4112-8682-28B83A5A5B9D}"/>
              </a:ext>
            </a:extLst>
          </p:cNvPr>
          <p:cNvPicPr>
            <a:picLocks noChangeAspect="1"/>
          </p:cNvPicPr>
          <p:nvPr/>
        </p:nvPicPr>
        <p:blipFill rotWithShape="1">
          <a:blip r:embed="rId5"/>
          <a:srcRect r="3395" b="-4"/>
          <a:stretch/>
        </p:blipFill>
        <p:spPr>
          <a:xfrm>
            <a:off x="8523258" y="4160756"/>
            <a:ext cx="3291514" cy="2231808"/>
          </a:xfrm>
          <a:prstGeom prst="rect">
            <a:avLst/>
          </a:prstGeom>
        </p:spPr>
      </p:pic>
      <p:sp>
        <p:nvSpPr>
          <p:cNvPr id="12" name="Content Placeholder 2">
            <a:extLst>
              <a:ext uri="{FF2B5EF4-FFF2-40B4-BE49-F238E27FC236}">
                <a16:creationId xmlns:a16="http://schemas.microsoft.com/office/drawing/2014/main" id="{B7A89809-1244-45F4-A82A-03195334C866}"/>
              </a:ext>
            </a:extLst>
          </p:cNvPr>
          <p:cNvSpPr txBox="1">
            <a:spLocks/>
          </p:cNvSpPr>
          <p:nvPr/>
        </p:nvSpPr>
        <p:spPr>
          <a:xfrm>
            <a:off x="680322" y="2113872"/>
            <a:ext cx="6177678" cy="45655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200" dirty="0"/>
              <a:t>This all-seeing, all at once, is indicative of an “</a:t>
            </a:r>
            <a:r>
              <a:rPr lang="en-US" sz="2200" dirty="0" err="1"/>
              <a:t>esemplatic</a:t>
            </a:r>
            <a:r>
              <a:rPr lang="en-US" sz="2200" dirty="0"/>
              <a:t>” memory according to Coleridge or “pure memory,” as defined by Bergson.</a:t>
            </a:r>
          </a:p>
          <a:p>
            <a:endParaRPr lang="en-US" sz="2200" dirty="0"/>
          </a:p>
          <a:p>
            <a:r>
              <a:rPr lang="en-US" sz="2200" dirty="0"/>
              <a:t>Bergson provides his theory of memory through the dualism of spirit and matter.</a:t>
            </a:r>
          </a:p>
          <a:p>
            <a:endParaRPr lang="en-US" sz="2200" dirty="0"/>
          </a:p>
          <a:p>
            <a:r>
              <a:rPr lang="en-US" sz="2200" dirty="0"/>
              <a:t>Both philosophers postulate that these opposite forces share a certain commonality, a unification or “</a:t>
            </a:r>
            <a:r>
              <a:rPr lang="en-US" sz="2200" dirty="0" err="1"/>
              <a:t>esemplastic</a:t>
            </a:r>
            <a:r>
              <a:rPr lang="en-US" sz="2200" dirty="0"/>
              <a:t>” memory where imagination and intuition are joined with reality.</a:t>
            </a:r>
          </a:p>
        </p:txBody>
      </p:sp>
    </p:spTree>
    <p:extLst>
      <p:ext uri="{BB962C8B-B14F-4D97-AF65-F5344CB8AC3E}">
        <p14:creationId xmlns:p14="http://schemas.microsoft.com/office/powerpoint/2010/main" val="369091429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112</TotalTime>
  <Words>1454</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Berlin</vt:lpstr>
      <vt:lpstr>Memory Frames: Contemporary Poetry and Memory </vt:lpstr>
      <vt:lpstr>  Esemplastic Memory </vt:lpstr>
      <vt:lpstr>Esemplastic Memory</vt:lpstr>
      <vt:lpstr>Esemplastic Memory</vt:lpstr>
      <vt:lpstr>Esemplastic Memory</vt:lpstr>
      <vt:lpstr>  Esemplastic Memory </vt:lpstr>
      <vt:lpstr>Esemplastic Memory</vt:lpstr>
      <vt:lpstr>Esemplastic Memory</vt:lpstr>
      <vt:lpstr>Esemplastic Memory</vt:lpstr>
      <vt:lpstr>Esemplastic Memory</vt:lpstr>
      <vt:lpstr>Esemplastic Memory</vt:lpstr>
      <vt:lpstr>Esemplastic Memory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Frames: Contemporary Poetry and Memory </dc:title>
  <dc:creator>Nan Darbous</dc:creator>
  <cp:lastModifiedBy>Nan Darbous</cp:lastModifiedBy>
  <cp:revision>19</cp:revision>
  <dcterms:created xsi:type="dcterms:W3CDTF">2018-11-08T15:39:14Z</dcterms:created>
  <dcterms:modified xsi:type="dcterms:W3CDTF">2018-11-09T14:27:51Z</dcterms:modified>
</cp:coreProperties>
</file>